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8.jpeg" ContentType="image/jpeg"/>
  <Override PartName="/ppt/media/image5.jpeg" ContentType="image/jpeg"/>
  <Override PartName="/ppt/media/image10.jpeg" ContentType="image/jpeg"/>
  <Override PartName="/ppt/media/image6.png" ContentType="image/png"/>
  <Override PartName="/ppt/media/image11.png" ContentType="image/png"/>
  <Override PartName="/ppt/media/image7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presProps" Target="presProps.xml"/>
</Relationships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887e7a"/>
                </a:solidFill>
                <a:latin typeface="Arial"/>
                <a:ea typeface="DejaVu Sans"/>
              </a:defRPr>
            </a:pPr>
            <a:r>
              <a:rPr b="0" lang="en-US" sz="1400" spc="-1" strike="noStrike">
                <a:solidFill>
                  <a:srgbClr val="887e7a"/>
                </a:solidFill>
                <a:latin typeface="Arial"/>
                <a:ea typeface="DejaVu Sans"/>
              </a:rPr>
              <a:t>Percentage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e30613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e30613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76fff8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007d7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007480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f39869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5"/>
            <c:spPr>
              <a:solidFill>
                <a:srgbClr val="f8c1a5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6"/>
            <c:spPr>
              <a:solidFill>
                <a:srgbClr val="999393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dLbl>
              <c:idx val="3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dLbl>
              <c:idx val="4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dLbl>
              <c:idx val="5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dLbl>
              <c:idx val="6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eparator> </c:separator>
            <c:showLeaderLines val="1"/>
          </c:dLbls>
          <c:cat>
            <c:strRef>
              <c:f>categories</c:f>
              <c:strCache>
                <c:ptCount val="7"/>
                <c:pt idx="0">
                  <c:v>Block 1 </c:v>
                </c:pt>
                <c:pt idx="1">
                  <c:v>Block 2 - Assignment 1</c:v>
                </c:pt>
                <c:pt idx="2">
                  <c:v>Block 2 - Assignment 2</c:v>
                </c:pt>
                <c:pt idx="3">
                  <c:v>Block 2 - Project</c:v>
                </c:pt>
                <c:pt idx="4">
                  <c:v>Block 3 - Assignment</c:v>
                </c:pt>
                <c:pt idx="5">
                  <c:v>Block 3 - Project</c:v>
                </c:pt>
                <c:pt idx="6">
                  <c:v>Review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10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lang="en-US" sz="1200" spc="-1" strike="noStrike">
              <a:solidFill>
                <a:srgbClr val="887e7a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DFA2884C-20BB-4538-8430-C73A9297840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4A1CC0-0575-4CAC-9C11-BAF524E13A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C01FBE-5B68-45B5-9C2D-2DF7329A20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902261-8C63-485F-A3C8-DFAEE369DC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8E9F5C-351F-4EC2-B474-A2AEA00250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50A657-CFFD-4B20-914B-5D1558E267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FE60B0-318A-4168-8989-FFD0D87B56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7CC2324-8ACC-4B5B-AE1E-7AEE7D6E3F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574E5E-307F-4F79-BC2B-553900E4BF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184AE1-DD89-4D22-A984-8ED1C7EC42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8489F2-CB7B-435B-96E4-4601836AA6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7ACAB1-3B70-4FF9-9638-4BF4B98EC8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CEC246-1367-4E59-B3B6-60053C95A3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8291E6-59F1-4A01-8267-BC93CA8FBC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A4D8BD-8563-4C67-987C-BDE8319C1C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5945A27-2546-465E-9E63-061478B6D9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BFA0EEE-6885-44E7-9E4E-E3125294095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32DEEF-6EF6-44BD-892C-BD311C15FEC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504C214-82E4-4618-B3D1-44A8E502B8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910C7E8-F135-49EB-9482-0CEA0DC700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A5642C6-62BC-4B06-BA86-33C75F1CAC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CE22315-21C8-46E8-A0EA-49BD03FE1F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E2A4B93-407F-4A5D-B219-E68104EFF5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AD4DEB-7BC4-413F-85D3-634B59C6E6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EADE8CD-0D6C-43CC-8272-24AD492444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7F33C84-F621-4E65-AB13-6B91A54BA1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4113720-8760-47E9-8442-00E9EE7A91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78407C8-10C2-44ED-8B5D-BCE38FD344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4A3D4D-A4A8-4713-8A50-272E996B7E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2EC690A-B8EA-4DDA-98CC-5C3FBCA6CB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4ADA82C-E325-42AC-A5AF-5863CF45B40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4E17A9-9CD6-4885-B072-A79D0045F3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21521F-3923-46A6-88EB-C9521BC68BC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BBB19A-0D25-4108-B540-A4F6D28287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36F9B5-5A06-41E8-A662-73E0C63423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85713F-06EF-4E21-84B1-ABA90F4A74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EC6E32-9661-4A0C-8E2F-76F20D3551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040" cy="281880"/>
          </a:xfrm>
          <a:prstGeom prst="rect">
            <a:avLst/>
          </a:prstGeom>
          <a:ln w="0">
            <a:noFill/>
          </a:ln>
        </p:spPr>
      </p:pic>
      <p:sp>
        <p:nvSpPr>
          <p:cNvPr id="1" name="Rectangle 13"/>
          <p:cNvSpPr/>
          <p:nvPr/>
        </p:nvSpPr>
        <p:spPr>
          <a:xfrm rot="16200000">
            <a:off x="429840" y="4898520"/>
            <a:ext cx="44640" cy="5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6"/>
          <p:cNvSpPr/>
          <p:nvPr/>
        </p:nvSpPr>
        <p:spPr>
          <a:xfrm>
            <a:off x="4572000" y="0"/>
            <a:ext cx="4570920" cy="514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 rot="16200000">
            <a:off x="7116120" y="1875240"/>
            <a:ext cx="3542040" cy="51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7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631360" y="195120"/>
            <a:ext cx="511560" cy="16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2400" spc="-1" strike="noStrike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DD5D55AD-6BA8-4687-B973-D0F1EDD6AA29}" type="slidenum">
              <a:rPr b="0" lang="en-US" sz="2400" spc="-1" strike="noStrike">
                <a:latin typeface="Times New Roman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 rot="16200000">
            <a:off x="-1221120" y="2779200"/>
            <a:ext cx="3340080" cy="9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040" cy="281880"/>
          </a:xfrm>
          <a:prstGeom prst="rect">
            <a:avLst/>
          </a:prstGeom>
          <a:ln w="0">
            <a:noFill/>
          </a:ln>
        </p:spPr>
      </p:pic>
      <p:sp>
        <p:nvSpPr>
          <p:cNvPr id="45" name="Rectangle 13"/>
          <p:cNvSpPr/>
          <p:nvPr/>
        </p:nvSpPr>
        <p:spPr>
          <a:xfrm rot="16200000">
            <a:off x="429840" y="4898520"/>
            <a:ext cx="44640" cy="5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ftr" idx="4"/>
          </p:nvPr>
        </p:nvSpPr>
        <p:spPr>
          <a:xfrm rot="16200000">
            <a:off x="7116120" y="1875240"/>
            <a:ext cx="3542040" cy="51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700" spc="-1" strike="noStrike">
                <a:solidFill>
                  <a:srgbClr val="413c3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413c3a"/>
                </a:solidFill>
                <a:latin typeface="Arial"/>
              </a:rPr>
              <a:t>&lt;footer&gt;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5"/>
          </p:nvPr>
        </p:nvSpPr>
        <p:spPr>
          <a:xfrm>
            <a:off x="8631360" y="195120"/>
            <a:ext cx="511560" cy="16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2400" spc="-1" strike="noStrike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8F73DAD7-7CE4-447F-8EE3-FC83CB6B85A9}" type="slidenum">
              <a:rPr b="0" lang="en-US" sz="2400" spc="-1" strike="noStrike">
                <a:latin typeface="Times New Roman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6"/>
          </p:nvPr>
        </p:nvSpPr>
        <p:spPr>
          <a:xfrm rot="16200000">
            <a:off x="-1221120" y="2779200"/>
            <a:ext cx="3340080" cy="9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040" cy="28188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13"/>
          <p:cNvSpPr/>
          <p:nvPr/>
        </p:nvSpPr>
        <p:spPr>
          <a:xfrm rot="16200000">
            <a:off x="429840" y="4898520"/>
            <a:ext cx="44640" cy="5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1"/>
          <p:cNvSpPr>
            <a:spLocks noGrp="1"/>
          </p:cNvSpPr>
          <p:nvPr>
            <p:ph type="ftr" idx="7"/>
          </p:nvPr>
        </p:nvSpPr>
        <p:spPr>
          <a:xfrm rot="16200000">
            <a:off x="7116120" y="1875240"/>
            <a:ext cx="3542040" cy="51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700" spc="-1" strike="noStrike">
                <a:solidFill>
                  <a:srgbClr val="413c3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fr-FR" sz="700" spc="-1" strike="noStrike">
                <a:solidFill>
                  <a:srgbClr val="413c3a"/>
                </a:solidFill>
                <a:latin typeface="Arial"/>
              </a:rPr>
              <a:t>&lt;footer&gt;</a:t>
            </a:r>
            <a:endParaRPr b="0" lang="en-US" sz="700" spc="-1" strike="noStrike"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ldNum" idx="8"/>
          </p:nvPr>
        </p:nvSpPr>
        <p:spPr>
          <a:xfrm>
            <a:off x="8631360" y="195120"/>
            <a:ext cx="511560" cy="16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2400" spc="-1" strike="noStrike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14E29A85-0C39-449A-B9B2-6CD60737DD28}" type="slidenum">
              <a:rPr b="0" lang="en-US" sz="2400" spc="-1" strike="noStrike">
                <a:latin typeface="Times New Roman"/>
              </a:rPr>
              <a:t>&lt;number&gt;</a:t>
            </a:fld>
            <a:endParaRPr b="0" lang="en-US" sz="2400" spc="-1" strike="noStrike"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 idx="9"/>
          </p:nvPr>
        </p:nvSpPr>
        <p:spPr>
          <a:xfrm rot="16200000">
            <a:off x="-1221120" y="2779200"/>
            <a:ext cx="3340080" cy="9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amir.elahi@epfl.ch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0" y="777960"/>
            <a:ext cx="4057920" cy="1792800"/>
          </a:xfrm>
          <a:prstGeom prst="rect">
            <a:avLst/>
          </a:prstGeom>
          <a:noFill/>
          <a:ln w="0">
            <a:noFill/>
          </a:ln>
        </p:spPr>
        <p:txBody>
          <a:bodyPr lIns="180000" rIns="72000" tIns="0" bIns="468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200" spc="-72" strike="noStrike">
                <a:solidFill>
                  <a:srgbClr val="ffffff"/>
                </a:solidFill>
                <a:latin typeface="Franklin Gothic Demi Cond"/>
                <a:ea typeface="Roboto Black"/>
              </a:rPr>
              <a:t>CH-315</a:t>
            </a:r>
            <a:br>
              <a:rPr sz="3200"/>
            </a:br>
            <a:r>
              <a:rPr b="1" lang="fr-FR" sz="3200" spc="-72" strike="noStrike">
                <a:solidFill>
                  <a:srgbClr val="ffffff"/>
                </a:solidFill>
                <a:latin typeface="Franklin Gothic Demi Cond"/>
                <a:ea typeface="Roboto Black"/>
              </a:rPr>
              <a:t>Modeling Lab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7" name="Picture Placeholder 8" descr="A close-up of a molecule&#10;&#10;Description automatically generated"/>
          <p:cNvPicPr/>
          <p:nvPr/>
        </p:nvPicPr>
        <p:blipFill>
          <a:blip r:embed="rId1"/>
          <a:srcRect l="14351" t="0" r="14351" b="0"/>
          <a:stretch/>
        </p:blipFill>
        <p:spPr>
          <a:xfrm>
            <a:off x="905040" y="0"/>
            <a:ext cx="3665880" cy="5142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16B3DA-43E5-4C79-8D30-B99E4DA4E4D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5880" cy="1071720"/>
          </a:xfrm>
          <a:prstGeom prst="rect">
            <a:avLst/>
          </a:prstGeom>
          <a:noFill/>
          <a:ln w="0">
            <a:noFill/>
          </a:ln>
        </p:spPr>
        <p:txBody>
          <a:bodyPr lIns="180000" rIns="72000" tIns="0" bIns="468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TA</a:t>
            </a: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 Team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9" name="Picture 11" descr="A close-up of a young person&#10;&#10;Description automatically generated"/>
          <p:cNvPicPr/>
          <p:nvPr/>
        </p:nvPicPr>
        <p:blipFill>
          <a:blip r:embed="rId1"/>
          <a:stretch/>
        </p:blipFill>
        <p:spPr>
          <a:xfrm>
            <a:off x="6589440" y="792720"/>
            <a:ext cx="1163160" cy="1551600"/>
          </a:xfrm>
          <a:prstGeom prst="rect">
            <a:avLst/>
          </a:prstGeom>
          <a:ln w="0">
            <a:noFill/>
          </a:ln>
        </p:spPr>
      </p:pic>
      <p:sp>
        <p:nvSpPr>
          <p:cNvPr id="140" name="TextBox 18"/>
          <p:cNvSpPr/>
          <p:nvPr/>
        </p:nvSpPr>
        <p:spPr>
          <a:xfrm>
            <a:off x="1354320" y="2320560"/>
            <a:ext cx="139104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Amir Elahi</a:t>
            </a:r>
            <a:endParaRPr b="0" lang="en-US" sz="135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Coordinator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41" name="TextBox 19"/>
          <p:cNvSpPr/>
          <p:nvPr/>
        </p:nvSpPr>
        <p:spPr>
          <a:xfrm>
            <a:off x="6812640" y="2421720"/>
            <a:ext cx="7959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Yutao Li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42" name="TextBox 20"/>
          <p:cNvSpPr/>
          <p:nvPr/>
        </p:nvSpPr>
        <p:spPr>
          <a:xfrm>
            <a:off x="1459440" y="4712400"/>
            <a:ext cx="118260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Xiaoqi Zhang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43" name="TextBox 21"/>
          <p:cNvSpPr/>
          <p:nvPr/>
        </p:nvSpPr>
        <p:spPr>
          <a:xfrm>
            <a:off x="4084560" y="4700880"/>
            <a:ext cx="10893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Chadi Assaf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44" name="TextBox 22"/>
          <p:cNvSpPr/>
          <p:nvPr/>
        </p:nvSpPr>
        <p:spPr>
          <a:xfrm>
            <a:off x="6696000" y="4714920"/>
            <a:ext cx="103140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Theo Stölzl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45" name="TextBox 25"/>
          <p:cNvSpPr/>
          <p:nvPr/>
        </p:nvSpPr>
        <p:spPr>
          <a:xfrm>
            <a:off x="4226760" y="2424600"/>
            <a:ext cx="6915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413c3a"/>
                </a:solidFill>
                <a:latin typeface="Arial"/>
                <a:ea typeface="DejaVu Sans"/>
              </a:rPr>
              <a:t>Xin Jin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1479600" y="762120"/>
            <a:ext cx="1142280" cy="152316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3922200" y="757800"/>
            <a:ext cx="1199160" cy="159948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" descr="A person with dark hair and red lipstick&#10;&#10;Description automatically generated"/>
          <p:cNvPicPr/>
          <p:nvPr/>
        </p:nvPicPr>
        <p:blipFill>
          <a:blip r:embed="rId4"/>
          <a:stretch/>
        </p:blipFill>
        <p:spPr>
          <a:xfrm>
            <a:off x="1479600" y="3043800"/>
            <a:ext cx="1163160" cy="15516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5"/>
          <a:stretch/>
        </p:blipFill>
        <p:spPr>
          <a:xfrm>
            <a:off x="6572520" y="2971800"/>
            <a:ext cx="1199520" cy="1599840"/>
          </a:xfrm>
          <a:prstGeom prst="rect">
            <a:avLst/>
          </a:prstGeom>
          <a:ln w="0">
            <a:noFill/>
          </a:ln>
        </p:spPr>
      </p:pic>
      <p:pic>
        <p:nvPicPr>
          <p:cNvPr id="150" name="" descr=""/>
          <p:cNvPicPr/>
          <p:nvPr/>
        </p:nvPicPr>
        <p:blipFill>
          <a:blip r:embed="rId6"/>
          <a:stretch/>
        </p:blipFill>
        <p:spPr>
          <a:xfrm>
            <a:off x="3994200" y="3007800"/>
            <a:ext cx="1200240" cy="1600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552D7D-0B10-49CA-9297-55BF1D5C853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5880" cy="1071720"/>
          </a:xfrm>
          <a:prstGeom prst="rect">
            <a:avLst/>
          </a:prstGeom>
          <a:noFill/>
          <a:ln w="0">
            <a:noFill/>
          </a:ln>
        </p:spPr>
        <p:txBody>
          <a:bodyPr lIns="180000" rIns="72000" tIns="0" bIns="468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T</a:t>
            </a:r>
            <a:r>
              <a:rPr b="1" lang="en-US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A</a:t>
            </a: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 Team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3004920" y="936720"/>
            <a:ext cx="5452200" cy="1314720"/>
          </a:xfrm>
          <a:prstGeom prst="rect">
            <a:avLst/>
          </a:prstGeom>
          <a:noFill/>
          <a:ln w="0">
            <a:noFill/>
          </a:ln>
        </p:spPr>
        <p:txBody>
          <a:bodyPr lIns="180000" rIns="90000" tIns="45000" bIns="45000" anchor="t">
            <a:normAutofit fontScale="92000"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If you have any question regarding the organi</a:t>
            </a:r>
            <a:r>
              <a:rPr b="0" lang="en-US" sz="1800" spc="-1" strike="noStrike">
                <a:solidFill>
                  <a:srgbClr val="413c3a"/>
                </a:solidFill>
                <a:latin typeface="Arial"/>
              </a:rPr>
              <a:t>z</a:t>
            </a: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ation of the course, grades, submissions, deadlines, groups …</a:t>
            </a:r>
            <a:br>
              <a:rPr sz="1800"/>
            </a:b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1" lang="en-US" sz="1800" spc="-1" strike="noStrike" u="dbl">
                <a:solidFill>
                  <a:srgbClr val="413c3a"/>
                </a:solidFill>
                <a:uFillTx/>
                <a:latin typeface="Arial"/>
              </a:rPr>
              <a:t>Email to </a:t>
            </a:r>
            <a:r>
              <a:rPr b="1" lang="en-US" sz="1800" spc="-1" strike="noStrike" u="dbl">
                <a:solidFill>
                  <a:srgbClr val="ed6e9c"/>
                </a:solidFill>
                <a:uFillTx/>
                <a:latin typeface="Arial"/>
                <a:hlinkClick r:id="rId1"/>
              </a:rPr>
              <a:t>amir.elahi@epfl.ch</a:t>
            </a:r>
            <a:r>
              <a:rPr b="1" lang="en-US" sz="1800" spc="-1" strike="noStrike" u="dbl">
                <a:solidFill>
                  <a:srgbClr val="413c3a"/>
                </a:solidFill>
                <a:uFillTx/>
                <a:latin typeface="Arial"/>
              </a:rPr>
              <a:t> or ask in class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Espace réservé du contenu 1"/>
          <p:cNvSpPr/>
          <p:nvPr/>
        </p:nvSpPr>
        <p:spPr>
          <a:xfrm>
            <a:off x="3004920" y="2576880"/>
            <a:ext cx="5452200" cy="15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90000" tIns="45000" bIns="45000"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  <a:ea typeface="DejaVu Sans"/>
              </a:rPr>
              <a:t>Please keep in mind that we are not a hotline! If you have a question related to the material, you either:</a:t>
            </a:r>
            <a:endParaRPr b="0" lang="en-US" sz="18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  <a:ea typeface="DejaVu Sans"/>
              </a:rPr>
              <a:t>Ask in class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  <a:ea typeface="DejaVu Sans"/>
              </a:rPr>
              <a:t>Email Amir and he will put you in contact with the corresponding TA. 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1143000" y="1828800"/>
            <a:ext cx="1142280" cy="1523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D18DD6-D26D-45A3-9073-07185C4403F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/>
          </p:nvPr>
        </p:nvSpPr>
        <p:spPr>
          <a:xfrm>
            <a:off x="490320" y="802800"/>
            <a:ext cx="8241120" cy="4023720"/>
          </a:xfrm>
          <a:prstGeom prst="rect">
            <a:avLst/>
          </a:prstGeom>
          <a:noFill/>
          <a:ln w="0">
            <a:noFill/>
          </a:ln>
        </p:spPr>
        <p:txBody>
          <a:bodyPr lIns="180000" rIns="90000" tIns="45000" bIns="45000" anchor="t">
            <a:normAutofit fontScale="89000"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The course will be divided into three blocks</a:t>
            </a:r>
            <a:endParaRPr b="0" lang="en-US" sz="18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</a:rPr>
              <a:t>Block 1: Computational Carpentry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</a:rPr>
              <a:t>Block 2: Molecular Simulations on Adsorption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</a:rPr>
              <a:t>Block 3: Machine Learning in Chemistry and Chemical Engineering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1600" spc="-1" strike="noStrike"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Deliverables</a:t>
            </a:r>
            <a:endParaRPr b="0" lang="en-US" sz="18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</a:rPr>
              <a:t>Block 1: Project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</a:rPr>
              <a:t>Block 2: Assignment(1), Assignment(2), Project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0" lang="fr-FR" sz="1600" spc="-1" strike="noStrike">
                <a:solidFill>
                  <a:srgbClr val="413c3a"/>
                </a:solidFill>
                <a:latin typeface="Arial"/>
              </a:rPr>
              <a:t>Block 3: Assignment, Project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413c3a"/>
                </a:solidFill>
                <a:latin typeface="Arial"/>
              </a:rPr>
              <a:t>Each Group is required to submit only 1 report </a:t>
            </a:r>
            <a:r>
              <a:rPr b="1" lang="en-US" sz="1600" spc="-1" strike="noStrike">
                <a:solidFill>
                  <a:srgbClr val="413c3a"/>
                </a:solidFill>
                <a:latin typeface="Arial"/>
              </a:rPr>
              <a:t>with all members name in the report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1600" spc="-1" strike="noStrike"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You will work in groups of </a:t>
            </a:r>
            <a:r>
              <a:rPr b="1" lang="fr-FR" sz="1800" spc="-1" strike="noStrike">
                <a:solidFill>
                  <a:srgbClr val="413c3a"/>
                </a:solidFill>
                <a:latin typeface="Arial"/>
              </a:rPr>
              <a:t>3/2</a:t>
            </a:r>
            <a:endParaRPr b="0" lang="en-US" sz="18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413c3a"/>
                </a:solidFill>
                <a:latin typeface="Arial"/>
              </a:rPr>
              <a:t>1 Member only is responsible for submissions!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413c3a"/>
                </a:solidFill>
                <a:latin typeface="Arial"/>
              </a:rPr>
              <a:t>All submissions are due on time! On Moodle!</a:t>
            </a:r>
            <a:endParaRPr b="0" lang="en-US" sz="1600" spc="-1" strike="noStrike">
              <a:latin typeface="Arial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e30613"/>
              </a:buClr>
              <a:buFont typeface="Arial"/>
              <a:buChar char="•"/>
            </a:pPr>
            <a:r>
              <a:rPr b="1" lang="fr-FR" sz="1600" spc="-1" strike="noStrike">
                <a:solidFill>
                  <a:srgbClr val="413c3a"/>
                </a:solidFill>
                <a:latin typeface="Arial"/>
              </a:rPr>
              <a:t>Deadlines will be </a:t>
            </a:r>
            <a:r>
              <a:rPr b="1" lang="en-US" sz="1600" spc="-1" strike="noStrike">
                <a:solidFill>
                  <a:srgbClr val="413c3a"/>
                </a:solidFill>
                <a:latin typeface="Arial"/>
              </a:rPr>
              <a:t>told at least one week ahead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905040" y="130680"/>
            <a:ext cx="4448520" cy="604800"/>
          </a:xfrm>
          <a:prstGeom prst="rect">
            <a:avLst/>
          </a:prstGeom>
          <a:noFill/>
          <a:ln w="0">
            <a:noFill/>
          </a:ln>
        </p:spPr>
        <p:txBody>
          <a:bodyPr lIns="180000" rIns="72000" tIns="0" bIns="46800" anchor="t">
            <a:normAutofit fontScale="79000"/>
          </a:bodyPr>
          <a:p>
            <a:pPr>
              <a:lnSpc>
                <a:spcPct val="90000"/>
              </a:lnSpc>
              <a:buNone/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Course Organization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36A2007-F61F-4B6B-8BD6-013765AC9B8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5880" cy="1071720"/>
          </a:xfrm>
          <a:prstGeom prst="rect">
            <a:avLst/>
          </a:prstGeom>
          <a:noFill/>
          <a:ln w="0">
            <a:noFill/>
          </a:ln>
        </p:spPr>
        <p:txBody>
          <a:bodyPr lIns="180000" rIns="72000" tIns="0" bIns="46800" anchor="t">
            <a:noAutofit/>
          </a:bodyPr>
          <a:p>
            <a:pPr>
              <a:lnSpc>
                <a:spcPct val="90000"/>
              </a:lnSpc>
              <a:buNone/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Grading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158" name="Chart 2"/>
          <p:cNvGraphicFramePr/>
          <p:nvPr/>
        </p:nvGraphicFramePr>
        <p:xfrm>
          <a:off x="1012680" y="401400"/>
          <a:ext cx="6987600" cy="474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58CF891-9D35-4E13-92C8-41C0A6B7A286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10</TotalTime>
  <Application>LibreOffice/7.3.7.2$Linux_X86_64 LibreOffice_project/30$Build-2</Application>
  <AppVersion>15.0000</AppVersion>
  <Words>1020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2023-09-21T21:48:44Z</dcterms:created>
  <dc:creator>Utilisateur Microsoft Office</dc:creator>
  <dc:description/>
  <dc:language>en-US</dc:language>
  <cp:lastModifiedBy/>
  <dcterms:modified xsi:type="dcterms:W3CDTF">2024-09-11T09:27:27Z</dcterms:modified>
  <cp:revision>76</cp:revision>
  <dc:subject/>
  <dc:title>Welcome to EPFL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KSOProductBuildVer">
    <vt:lpwstr>1033-3.2.0.6442</vt:lpwstr>
  </property>
  <property fmtid="{D5CDD505-2E9C-101B-9397-08002B2CF9AE}" pid="4" name="Notes">
    <vt:i4>5</vt:i4>
  </property>
  <property fmtid="{D5CDD505-2E9C-101B-9397-08002B2CF9AE}" pid="5" name="PresentationFormat">
    <vt:lpwstr>On-screen Show (16:9)</vt:lpwstr>
  </property>
  <property fmtid="{D5CDD505-2E9C-101B-9397-08002B2CF9AE}" pid="6" name="Slides">
    <vt:i4>5</vt:i4>
  </property>
</Properties>
</file>